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87" r:id="rId5"/>
    <p:sldId id="259" r:id="rId6"/>
    <p:sldId id="384" r:id="rId7"/>
    <p:sldId id="262" r:id="rId8"/>
    <p:sldId id="385" r:id="rId9"/>
    <p:sldId id="263" r:id="rId10"/>
    <p:sldId id="267" r:id="rId11"/>
    <p:sldId id="264" r:id="rId12"/>
    <p:sldId id="386" r:id="rId13"/>
    <p:sldId id="268" r:id="rId14"/>
    <p:sldId id="269" r:id="rId15"/>
    <p:sldId id="270" r:id="rId16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70" y="392902"/>
            <a:ext cx="7769755" cy="1671224"/>
          </a:xfrm>
        </p:spPr>
        <p:txBody>
          <a:bodyPr>
            <a:normAutofit fontScale="90000"/>
          </a:bodyPr>
          <a:lstStyle/>
          <a:p>
            <a:r>
              <a:rPr lang="en-US" altLang="zh-TW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PowerPoint Series on Geography of China (1) – The territory &amp; provincial level administrative </a:t>
            </a:r>
            <a:r>
              <a:rPr lang="en-US" altLang="zh-TW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units of </a:t>
            </a:r>
            <a:r>
              <a:rPr lang="en-US" altLang="zh-TW" sz="3600" b="1" u="sng" smtClean="0">
                <a:latin typeface="Arial" panose="020B0604020202020204" pitchFamily="34" charset="0"/>
                <a:cs typeface="Arial" panose="020B0604020202020204" pitchFamily="34" charset="0"/>
              </a:rPr>
              <a:t>our country</a:t>
            </a:r>
            <a:endParaRPr lang="en-HK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771" y="5720238"/>
            <a:ext cx="5159719" cy="843391"/>
          </a:xfrm>
        </p:spPr>
        <p:txBody>
          <a:bodyPr>
            <a:no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Personal, Social and Humanities Education Section</a:t>
            </a:r>
          </a:p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Curriculum Development Institute, Education Bureau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549EA-8337-4D99-9F18-AAD45DC4E278}"/>
              </a:ext>
            </a:extLst>
          </p:cNvPr>
          <p:cNvSpPr txBox="1"/>
          <p:nvPr/>
        </p:nvSpPr>
        <p:spPr>
          <a:xfrm>
            <a:off x="6418556" y="5863155"/>
            <a:ext cx="2210540" cy="646331"/>
          </a:xfrm>
          <a:prstGeom prst="rect">
            <a:avLst/>
          </a:prstGeom>
          <a:solidFill>
            <a:srgbClr val="2BDDF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Rockwell Nova" panose="02060503020205020403" pitchFamily="18" charset="0"/>
                <a:cs typeface="Aldhabi" panose="01000000000000000000" pitchFamily="2" charset="-78"/>
              </a:rPr>
              <a:t>Student Self-study </a:t>
            </a:r>
            <a:r>
              <a:rPr lang="en-US" b="1" dirty="0" smtClean="0">
                <a:latin typeface="Rockwell Nova" panose="02060503020205020403" pitchFamily="18" charset="0"/>
                <a:cs typeface="Aldhabi" panose="01000000000000000000" pitchFamily="2" charset="-78"/>
              </a:rPr>
              <a:t>Version</a:t>
            </a:r>
            <a:endParaRPr lang="en-HK" b="1" dirty="0">
              <a:latin typeface="Rockwell Nova" panose="02060503020205020403" pitchFamily="18" charset="0"/>
              <a:cs typeface="Aldhabi" panose="01000000000000000000" pitchFamily="2" charset="-78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27" y="2345021"/>
            <a:ext cx="3720084" cy="31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615F-BBAF-4C69-80CC-E873E694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6" y="381741"/>
            <a:ext cx="7501631" cy="6187736"/>
          </a:xfrm>
        </p:spPr>
        <p:txBody>
          <a:bodyPr>
            <a:noAutofit/>
          </a:bodyPr>
          <a:lstStyle/>
          <a:p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is the largest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island,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with an area of 35,798km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Mountains and hills account for 69% of its area.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Hainan Island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second largest island, with a total area of 33,556km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To its north, Hainan Island is separated from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Leizhou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Peninsula by the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Qiongzhou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Strait. The narrowest part of the strait is only 18km wide.</a:t>
            </a:r>
            <a:r>
              <a:rPr lang="zh-TW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Chongming Island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third largest island, with an area of 1,083km². It is the largest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bar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the mouth of Chang Jiang and is also the largest alluvial island in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country.</a:t>
            </a:r>
            <a:r>
              <a:rPr lang="zh-TW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Chongming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Island is formed by the deposition of sediments and sand transported by Chang Jiang and coastal flows.</a:t>
            </a:r>
            <a:endParaRPr lang="en-H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3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18AB-3B64-4F19-850B-25450B48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584" y="304513"/>
            <a:ext cx="6994613" cy="1062647"/>
          </a:xfrm>
        </p:spPr>
        <p:txBody>
          <a:bodyPr>
            <a:normAutofit fontScale="90000"/>
          </a:bodyPr>
          <a:lstStyle/>
          <a:p>
            <a:r>
              <a:rPr lang="en-US" altLang="zh-TW" sz="3300" b="1" u="sng" dirty="0">
                <a:latin typeface="Arial" panose="020B0604020202020204" pitchFamily="34" charset="0"/>
                <a:cs typeface="Arial" panose="020B0604020202020204" pitchFamily="34" charset="0"/>
              </a:rPr>
              <a:t>Provincial Level Administrative </a:t>
            </a:r>
            <a:r>
              <a:rPr lang="en-US" altLang="zh-TW" sz="3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zh-TW" altLang="en-US" b="1" u="sng" dirty="0"/>
              <a:t/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8A3F-2D98-4AB2-A529-23C93479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406" y="1526958"/>
            <a:ext cx="7726530" cy="5026527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There are 34 administrative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units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provincial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level,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including 4 </a:t>
            </a:r>
            <a:r>
              <a:rPr lang="en-US" altLang="zh-TW" sz="2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23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altLang="zh-TW" sz="26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autonomous regions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and 2 </a:t>
            </a:r>
            <a:r>
              <a:rPr lang="en-US" altLang="zh-TW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Special Administrative Regions</a:t>
            </a:r>
            <a:r>
              <a:rPr lang="en-US" altLang="zh-TW" sz="2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(Figure 4 &amp; Table 1). Each administrative division at the provincial level has an abbreviation or an alternative name.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location of the people’s government of a provincial level division is called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provincial capital city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whereas the location of the People’s Central Government is called the capital city of the country.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altLang="zh-TW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HK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2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 b="32121"/>
          <a:stretch/>
        </p:blipFill>
        <p:spPr>
          <a:xfrm>
            <a:off x="936525" y="631766"/>
            <a:ext cx="8215788" cy="6226233"/>
          </a:xfrm>
          <a:prstGeom prst="rect">
            <a:avLst/>
          </a:prstGeom>
        </p:spPr>
      </p:pic>
      <p:sp>
        <p:nvSpPr>
          <p:cNvPr id="5" name="TextBox 135">
            <a:extLst>
              <a:ext uri="{FF2B5EF4-FFF2-40B4-BE49-F238E27FC236}">
                <a16:creationId xmlns:a16="http://schemas.microsoft.com/office/drawing/2014/main" id="{AE74E4B5-6E46-4FBE-8C95-B0A69821F3FD}"/>
              </a:ext>
            </a:extLst>
          </p:cNvPr>
          <p:cNvSpPr txBox="1"/>
          <p:nvPr/>
        </p:nvSpPr>
        <p:spPr>
          <a:xfrm>
            <a:off x="340821" y="95288"/>
            <a:ext cx="880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4  Provincial level administrative </a:t>
            </a:r>
            <a:r>
              <a:rPr lang="en-US" altLang="zh-TW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49">
            <a:extLst>
              <a:ext uri="{FF2B5EF4-FFF2-40B4-BE49-F238E27FC236}">
                <a16:creationId xmlns:a16="http://schemas.microsoft.com/office/drawing/2014/main" id="{E1BF3D0F-4824-46F1-AC3B-0E6E5667AB11}"/>
              </a:ext>
            </a:extLst>
          </p:cNvPr>
          <p:cNvSpPr txBox="1"/>
          <p:nvPr/>
        </p:nvSpPr>
        <p:spPr>
          <a:xfrm>
            <a:off x="2056262" y="2318752"/>
            <a:ext cx="20540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Xinjiang Uygur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zh-TW" altLang="en-US" sz="1300" b="1" dirty="0">
              <a:highlight>
                <a:srgbClr val="00FF00"/>
              </a:highlight>
              <a:latin typeface="Arial Narrow" panose="020B0606020202030204" pitchFamily="34" charset="0"/>
            </a:endParaRPr>
          </a:p>
        </p:txBody>
      </p:sp>
      <p:sp>
        <p:nvSpPr>
          <p:cNvPr id="7" name="TextBox 151">
            <a:extLst>
              <a:ext uri="{FF2B5EF4-FFF2-40B4-BE49-F238E27FC236}">
                <a16:creationId xmlns:a16="http://schemas.microsoft.com/office/drawing/2014/main" id="{6A55E031-8FD4-49AA-9942-0400F1163F9E}"/>
              </a:ext>
            </a:extLst>
          </p:cNvPr>
          <p:cNvSpPr txBox="1"/>
          <p:nvPr/>
        </p:nvSpPr>
        <p:spPr>
          <a:xfrm>
            <a:off x="2251642" y="4005737"/>
            <a:ext cx="14268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Xizang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zh-TW" altLang="en-US" sz="1300" b="1" dirty="0">
              <a:highlight>
                <a:srgbClr val="00FF00"/>
              </a:highlight>
              <a:latin typeface="Arial Narrow" panose="020B0606020202030204" pitchFamily="34" charset="0"/>
            </a:endParaRPr>
          </a:p>
        </p:txBody>
      </p:sp>
      <p:sp>
        <p:nvSpPr>
          <p:cNvPr id="8" name="TextBox 175">
            <a:extLst>
              <a:ext uri="{FF2B5EF4-FFF2-40B4-BE49-F238E27FC236}">
                <a16:creationId xmlns:a16="http://schemas.microsoft.com/office/drawing/2014/main" id="{99C3163F-B86D-4513-B083-5D9196D25C46}"/>
              </a:ext>
            </a:extLst>
          </p:cNvPr>
          <p:cNvSpPr txBox="1"/>
          <p:nvPr/>
        </p:nvSpPr>
        <p:spPr>
          <a:xfrm>
            <a:off x="3632497" y="3437106"/>
            <a:ext cx="9557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Qinghai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174">
            <a:extLst>
              <a:ext uri="{FF2B5EF4-FFF2-40B4-BE49-F238E27FC236}">
                <a16:creationId xmlns:a16="http://schemas.microsoft.com/office/drawing/2014/main" id="{974F709C-2072-4C18-A8A3-8E1A04BE73C6}"/>
              </a:ext>
            </a:extLst>
          </p:cNvPr>
          <p:cNvSpPr txBox="1"/>
          <p:nvPr/>
        </p:nvSpPr>
        <p:spPr>
          <a:xfrm>
            <a:off x="3799561" y="2724040"/>
            <a:ext cx="788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Gansu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177">
            <a:extLst>
              <a:ext uri="{FF2B5EF4-FFF2-40B4-BE49-F238E27FC236}">
                <a16:creationId xmlns:a16="http://schemas.microsoft.com/office/drawing/2014/main" id="{9E482770-056F-43BD-A499-CEC8DA76BD8E}"/>
              </a:ext>
            </a:extLst>
          </p:cNvPr>
          <p:cNvSpPr txBox="1"/>
          <p:nvPr/>
        </p:nvSpPr>
        <p:spPr>
          <a:xfrm>
            <a:off x="4348970" y="5147553"/>
            <a:ext cx="7868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Yunnan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76">
            <a:extLst>
              <a:ext uri="{FF2B5EF4-FFF2-40B4-BE49-F238E27FC236}">
                <a16:creationId xmlns:a16="http://schemas.microsoft.com/office/drawing/2014/main" id="{97975AA6-5AD7-4988-8784-1D7B7E6C27AC}"/>
              </a:ext>
            </a:extLst>
          </p:cNvPr>
          <p:cNvSpPr txBox="1"/>
          <p:nvPr/>
        </p:nvSpPr>
        <p:spPr>
          <a:xfrm>
            <a:off x="4468283" y="4188487"/>
            <a:ext cx="788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Sichuan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78">
            <a:extLst>
              <a:ext uri="{FF2B5EF4-FFF2-40B4-BE49-F238E27FC236}">
                <a16:creationId xmlns:a16="http://schemas.microsoft.com/office/drawing/2014/main" id="{8919D3D5-4229-4391-B4EC-5E675AA6C3C8}"/>
              </a:ext>
            </a:extLst>
          </p:cNvPr>
          <p:cNvSpPr txBox="1"/>
          <p:nvPr/>
        </p:nvSpPr>
        <p:spPr>
          <a:xfrm>
            <a:off x="5036106" y="4839776"/>
            <a:ext cx="788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Guizhou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79">
            <a:extLst>
              <a:ext uri="{FF2B5EF4-FFF2-40B4-BE49-F238E27FC236}">
                <a16:creationId xmlns:a16="http://schemas.microsoft.com/office/drawing/2014/main" id="{240578E9-C232-4142-8B9F-C97657BD5168}"/>
              </a:ext>
            </a:extLst>
          </p:cNvPr>
          <p:cNvSpPr txBox="1"/>
          <p:nvPr/>
        </p:nvSpPr>
        <p:spPr>
          <a:xfrm>
            <a:off x="5036106" y="4401571"/>
            <a:ext cx="95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highlight>
                  <a:srgbClr val="00FFFF"/>
                </a:highlight>
                <a:latin typeface="Arial Narrow" panose="020B0606020202030204" pitchFamily="34" charset="0"/>
              </a:rPr>
              <a:t>Chongqing</a:t>
            </a:r>
            <a:endParaRPr lang="zh-TW" altLang="en-US" sz="1200" b="1" dirty="0"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14" name="TextBox 173">
            <a:extLst>
              <a:ext uri="{FF2B5EF4-FFF2-40B4-BE49-F238E27FC236}">
                <a16:creationId xmlns:a16="http://schemas.microsoft.com/office/drawing/2014/main" id="{2773C02C-AF30-4D63-B4F0-DF97530B81A6}"/>
              </a:ext>
            </a:extLst>
          </p:cNvPr>
          <p:cNvSpPr txBox="1"/>
          <p:nvPr/>
        </p:nvSpPr>
        <p:spPr>
          <a:xfrm>
            <a:off x="5193820" y="3744883"/>
            <a:ext cx="824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Shaanxi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68">
            <a:extLst>
              <a:ext uri="{FF2B5EF4-FFF2-40B4-BE49-F238E27FC236}">
                <a16:creationId xmlns:a16="http://schemas.microsoft.com/office/drawing/2014/main" id="{82C82F7D-3723-49F4-BCCF-2CCDE41C50A3}"/>
              </a:ext>
            </a:extLst>
          </p:cNvPr>
          <p:cNvSpPr txBox="1"/>
          <p:nvPr/>
        </p:nvSpPr>
        <p:spPr>
          <a:xfrm>
            <a:off x="5757753" y="4678570"/>
            <a:ext cx="6913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Hunan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81">
            <a:extLst>
              <a:ext uri="{FF2B5EF4-FFF2-40B4-BE49-F238E27FC236}">
                <a16:creationId xmlns:a16="http://schemas.microsoft.com/office/drawing/2014/main" id="{5D1174C4-5240-4AF8-BE09-5714609E4BAE}"/>
              </a:ext>
            </a:extLst>
          </p:cNvPr>
          <p:cNvSpPr txBox="1"/>
          <p:nvPr/>
        </p:nvSpPr>
        <p:spPr>
          <a:xfrm>
            <a:off x="3973738" y="5980835"/>
            <a:ext cx="153734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Guangxi Zhuangzu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en-HK" altLang="zh-TW" sz="1300" b="1" dirty="0">
              <a:highlight>
                <a:srgbClr val="00FF00"/>
              </a:highlight>
              <a:latin typeface="Arial Narrow" panose="020B0606020202030204" pitchFamily="34" charset="0"/>
            </a:endParaRPr>
          </a:p>
        </p:txBody>
      </p:sp>
      <p:cxnSp>
        <p:nvCxnSpPr>
          <p:cNvPr id="17" name="Straight Arrow Connector 14">
            <a:extLst>
              <a:ext uri="{FF2B5EF4-FFF2-40B4-BE49-F238E27FC236}">
                <a16:creationId xmlns:a16="http://schemas.microsoft.com/office/drawing/2014/main" id="{BDB05D29-DDAA-4C3A-B997-6B21F7412C18}"/>
              </a:ext>
            </a:extLst>
          </p:cNvPr>
          <p:cNvCxnSpPr/>
          <p:nvPr/>
        </p:nvCxnSpPr>
        <p:spPr>
          <a:xfrm flipV="1">
            <a:off x="5135850" y="5553815"/>
            <a:ext cx="520281" cy="4185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82">
            <a:extLst>
              <a:ext uri="{FF2B5EF4-FFF2-40B4-BE49-F238E27FC236}">
                <a16:creationId xmlns:a16="http://schemas.microsoft.com/office/drawing/2014/main" id="{FEED46D4-F760-4F50-9F2E-93FE14A3C39B}"/>
              </a:ext>
            </a:extLst>
          </p:cNvPr>
          <p:cNvSpPr txBox="1"/>
          <p:nvPr/>
        </p:nvSpPr>
        <p:spPr>
          <a:xfrm>
            <a:off x="5511082" y="5955896"/>
            <a:ext cx="769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Hainan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7">
            <a:extLst>
              <a:ext uri="{FF2B5EF4-FFF2-40B4-BE49-F238E27FC236}">
                <a16:creationId xmlns:a16="http://schemas.microsoft.com/office/drawing/2014/main" id="{1FE600C2-86E5-4B8D-871E-254BB6A29BC7}"/>
              </a:ext>
            </a:extLst>
          </p:cNvPr>
          <p:cNvSpPr txBox="1"/>
          <p:nvPr/>
        </p:nvSpPr>
        <p:spPr>
          <a:xfrm>
            <a:off x="5657030" y="6427199"/>
            <a:ext cx="641611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FFFF00"/>
                </a:highlight>
                <a:latin typeface="Arial Narrow" panose="020B0606020202030204" pitchFamily="34" charset="0"/>
              </a:rPr>
              <a:t>Macau</a:t>
            </a:r>
            <a:r>
              <a:rPr lang="zh-TW" altLang="en-US" sz="1300" b="1" dirty="0"/>
              <a:t> </a:t>
            </a:r>
          </a:p>
        </p:txBody>
      </p:sp>
      <p:cxnSp>
        <p:nvCxnSpPr>
          <p:cNvPr id="20" name="Straight Arrow Connector 77">
            <a:extLst>
              <a:ext uri="{FF2B5EF4-FFF2-40B4-BE49-F238E27FC236}">
                <a16:creationId xmlns:a16="http://schemas.microsoft.com/office/drawing/2014/main" id="{6D43966A-55FC-44D4-A947-0227BF5064AD}"/>
              </a:ext>
            </a:extLst>
          </p:cNvPr>
          <p:cNvCxnSpPr>
            <a:stCxn id="19" idx="0"/>
          </p:cNvCxnSpPr>
          <p:nvPr/>
        </p:nvCxnSpPr>
        <p:spPr>
          <a:xfrm flipV="1">
            <a:off x="5977836" y="5612255"/>
            <a:ext cx="391719" cy="8149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87">
            <a:extLst>
              <a:ext uri="{FF2B5EF4-FFF2-40B4-BE49-F238E27FC236}">
                <a16:creationId xmlns:a16="http://schemas.microsoft.com/office/drawing/2014/main" id="{1FE600C2-86E5-4B8D-871E-254BB6A29BC7}"/>
              </a:ext>
            </a:extLst>
          </p:cNvPr>
          <p:cNvSpPr txBox="1"/>
          <p:nvPr/>
        </p:nvSpPr>
        <p:spPr>
          <a:xfrm>
            <a:off x="6307074" y="6117479"/>
            <a:ext cx="973071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highlight>
                  <a:srgbClr val="FFFF00"/>
                </a:highlight>
                <a:latin typeface="Arial Narrow" panose="020B0606020202030204" pitchFamily="34" charset="0"/>
              </a:rPr>
              <a:t>Hong Kong</a:t>
            </a:r>
            <a:r>
              <a:rPr lang="zh-TW" altLang="en-US" sz="1300" b="1" dirty="0" smtClean="0"/>
              <a:t> </a:t>
            </a:r>
            <a:endParaRPr lang="zh-TW" altLang="en-US" sz="1300" b="1" dirty="0"/>
          </a:p>
        </p:txBody>
      </p:sp>
      <p:cxnSp>
        <p:nvCxnSpPr>
          <p:cNvPr id="26" name="Straight Arrow Connector 77">
            <a:extLst>
              <a:ext uri="{FF2B5EF4-FFF2-40B4-BE49-F238E27FC236}">
                <a16:creationId xmlns:a16="http://schemas.microsoft.com/office/drawing/2014/main" id="{6D43966A-55FC-44D4-A947-0227BF5064AD}"/>
              </a:ext>
            </a:extLst>
          </p:cNvPr>
          <p:cNvCxnSpPr/>
          <p:nvPr/>
        </p:nvCxnSpPr>
        <p:spPr>
          <a:xfrm flipH="1" flipV="1">
            <a:off x="6434904" y="5612255"/>
            <a:ext cx="229979" cy="4975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165">
            <a:extLst>
              <a:ext uri="{FF2B5EF4-FFF2-40B4-BE49-F238E27FC236}">
                <a16:creationId xmlns:a16="http://schemas.microsoft.com/office/drawing/2014/main" id="{C7A6BBDB-CDC9-400F-9EE5-291497E1C1B3}"/>
              </a:ext>
            </a:extLst>
          </p:cNvPr>
          <p:cNvSpPr txBox="1"/>
          <p:nvPr/>
        </p:nvSpPr>
        <p:spPr>
          <a:xfrm>
            <a:off x="5995399" y="5301441"/>
            <a:ext cx="10466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Guangdong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2" name="TextBox 164">
            <a:extLst>
              <a:ext uri="{FF2B5EF4-FFF2-40B4-BE49-F238E27FC236}">
                <a16:creationId xmlns:a16="http://schemas.microsoft.com/office/drawing/2014/main" id="{3A59548C-C92C-45FF-A6BC-45D9549161B5}"/>
              </a:ext>
            </a:extLst>
          </p:cNvPr>
          <p:cNvSpPr txBox="1"/>
          <p:nvPr/>
        </p:nvSpPr>
        <p:spPr>
          <a:xfrm>
            <a:off x="7048426" y="5147553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Taiwan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3" name="TextBox 163">
            <a:extLst>
              <a:ext uri="{FF2B5EF4-FFF2-40B4-BE49-F238E27FC236}">
                <a16:creationId xmlns:a16="http://schemas.microsoft.com/office/drawing/2014/main" id="{A3494823-9260-465E-83D8-0BFFB4832A2D}"/>
              </a:ext>
            </a:extLst>
          </p:cNvPr>
          <p:cNvSpPr txBox="1"/>
          <p:nvPr/>
        </p:nvSpPr>
        <p:spPr>
          <a:xfrm>
            <a:off x="6664883" y="4864041"/>
            <a:ext cx="6849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Fujian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4" name="TextBox 180">
            <a:extLst>
              <a:ext uri="{FF2B5EF4-FFF2-40B4-BE49-F238E27FC236}">
                <a16:creationId xmlns:a16="http://schemas.microsoft.com/office/drawing/2014/main" id="{D27FE578-3AF9-45DB-B316-8DEE1CAA86B4}"/>
              </a:ext>
            </a:extLst>
          </p:cNvPr>
          <p:cNvSpPr txBox="1"/>
          <p:nvPr/>
        </p:nvSpPr>
        <p:spPr>
          <a:xfrm>
            <a:off x="4118637" y="1768789"/>
            <a:ext cx="12475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Ningxia Huizu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r>
              <a:rPr lang="zh-TW" altLang="en-US" sz="1300" b="1" dirty="0">
                <a:highlight>
                  <a:srgbClr val="00FF00"/>
                </a:highlight>
              </a:rPr>
              <a:t> </a:t>
            </a:r>
          </a:p>
        </p:txBody>
      </p:sp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749A8137-2390-49D4-8473-6D2283B51329}"/>
              </a:ext>
            </a:extLst>
          </p:cNvPr>
          <p:cNvCxnSpPr/>
          <p:nvPr/>
        </p:nvCxnSpPr>
        <p:spPr>
          <a:xfrm>
            <a:off x="4761110" y="2276621"/>
            <a:ext cx="495836" cy="11604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153">
            <a:extLst>
              <a:ext uri="{FF2B5EF4-FFF2-40B4-BE49-F238E27FC236}">
                <a16:creationId xmlns:a16="http://schemas.microsoft.com/office/drawing/2014/main" id="{1DADBEBD-1927-40E0-AAF8-942D70F3D4D0}"/>
              </a:ext>
            </a:extLst>
          </p:cNvPr>
          <p:cNvSpPr txBox="1"/>
          <p:nvPr/>
        </p:nvSpPr>
        <p:spPr>
          <a:xfrm>
            <a:off x="4942707" y="2566494"/>
            <a:ext cx="1426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Nei</a:t>
            </a:r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 Mongol </a:t>
            </a:r>
            <a:endParaRPr lang="en-US" altLang="zh-TW" sz="1300" b="1" dirty="0" smtClean="0">
              <a:highlight>
                <a:srgbClr val="00FF00"/>
              </a:highlight>
              <a:latin typeface="Arial Narrow" panose="020B0606020202030204" pitchFamily="34" charset="0"/>
            </a:endParaRPr>
          </a:p>
          <a:p>
            <a:pPr algn="ctr"/>
            <a:r>
              <a:rPr lang="en-US" altLang="zh-TW" sz="1300" b="1" dirty="0" err="1" smtClean="0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zh-TW" altLang="en-US" sz="1300" b="1" dirty="0">
              <a:highlight>
                <a:srgbClr val="00FF00"/>
              </a:highlight>
            </a:endParaRPr>
          </a:p>
        </p:txBody>
      </p:sp>
      <p:sp>
        <p:nvSpPr>
          <p:cNvPr id="38" name="TextBox 155">
            <a:extLst>
              <a:ext uri="{FF2B5EF4-FFF2-40B4-BE49-F238E27FC236}">
                <a16:creationId xmlns:a16="http://schemas.microsoft.com/office/drawing/2014/main" id="{F9C9F631-391D-4380-AE8C-C89EB6A552D6}"/>
              </a:ext>
            </a:extLst>
          </p:cNvPr>
          <p:cNvSpPr txBox="1"/>
          <p:nvPr/>
        </p:nvSpPr>
        <p:spPr>
          <a:xfrm>
            <a:off x="7169208" y="1371809"/>
            <a:ext cx="1064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Heilongjiang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9" name="TextBox 157">
            <a:extLst>
              <a:ext uri="{FF2B5EF4-FFF2-40B4-BE49-F238E27FC236}">
                <a16:creationId xmlns:a16="http://schemas.microsoft.com/office/drawing/2014/main" id="{8C393947-08A9-4FB7-83D5-21C6A794D2CE}"/>
              </a:ext>
            </a:extLst>
          </p:cNvPr>
          <p:cNvSpPr txBox="1"/>
          <p:nvPr/>
        </p:nvSpPr>
        <p:spPr>
          <a:xfrm>
            <a:off x="7292473" y="2026364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Jilin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0" name="TextBox 158">
            <a:extLst>
              <a:ext uri="{FF2B5EF4-FFF2-40B4-BE49-F238E27FC236}">
                <a16:creationId xmlns:a16="http://schemas.microsoft.com/office/drawing/2014/main" id="{38DF1D6C-54BA-46BE-9EA0-0CEE81A6345E}"/>
              </a:ext>
            </a:extLst>
          </p:cNvPr>
          <p:cNvSpPr txBox="1"/>
          <p:nvPr/>
        </p:nvSpPr>
        <p:spPr>
          <a:xfrm>
            <a:off x="6832310" y="2393565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Liaoning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1" name="TextBox 159">
            <a:extLst>
              <a:ext uri="{FF2B5EF4-FFF2-40B4-BE49-F238E27FC236}">
                <a16:creationId xmlns:a16="http://schemas.microsoft.com/office/drawing/2014/main" id="{E37A6A9C-3C0E-4CE5-9C3A-758813133580}"/>
              </a:ext>
            </a:extLst>
          </p:cNvPr>
          <p:cNvSpPr txBox="1"/>
          <p:nvPr/>
        </p:nvSpPr>
        <p:spPr>
          <a:xfrm>
            <a:off x="6138238" y="2987556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Hebei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2" name="TextBox 160">
            <a:extLst>
              <a:ext uri="{FF2B5EF4-FFF2-40B4-BE49-F238E27FC236}">
                <a16:creationId xmlns:a16="http://schemas.microsoft.com/office/drawing/2014/main" id="{3C21D777-8E69-4A9F-AECB-1949203EBC3C}"/>
              </a:ext>
            </a:extLst>
          </p:cNvPr>
          <p:cNvSpPr txBox="1"/>
          <p:nvPr/>
        </p:nvSpPr>
        <p:spPr>
          <a:xfrm>
            <a:off x="6434904" y="3283830"/>
            <a:ext cx="10003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Shandong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3" name="TextBox 171">
            <a:extLst>
              <a:ext uri="{FF2B5EF4-FFF2-40B4-BE49-F238E27FC236}">
                <a16:creationId xmlns:a16="http://schemas.microsoft.com/office/drawing/2014/main" id="{F1B9D6B7-E8E2-4AE5-A5C5-5EEF46C2C79D}"/>
              </a:ext>
            </a:extLst>
          </p:cNvPr>
          <p:cNvSpPr txBox="1"/>
          <p:nvPr/>
        </p:nvSpPr>
        <p:spPr>
          <a:xfrm>
            <a:off x="5686416" y="3169706"/>
            <a:ext cx="698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Shanxi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4" name="TextBox 170">
            <a:extLst>
              <a:ext uri="{FF2B5EF4-FFF2-40B4-BE49-F238E27FC236}">
                <a16:creationId xmlns:a16="http://schemas.microsoft.com/office/drawing/2014/main" id="{E0D0BA2F-31B5-4919-8F57-B610C6FDB082}"/>
              </a:ext>
            </a:extLst>
          </p:cNvPr>
          <p:cNvSpPr txBox="1"/>
          <p:nvPr/>
        </p:nvSpPr>
        <p:spPr>
          <a:xfrm>
            <a:off x="5882886" y="3723366"/>
            <a:ext cx="722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Henan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5" name="TextBox 161">
            <a:extLst>
              <a:ext uri="{FF2B5EF4-FFF2-40B4-BE49-F238E27FC236}">
                <a16:creationId xmlns:a16="http://schemas.microsoft.com/office/drawing/2014/main" id="{8B0F5E14-A269-4AC3-A536-0C3610539255}"/>
              </a:ext>
            </a:extLst>
          </p:cNvPr>
          <p:cNvSpPr txBox="1"/>
          <p:nvPr/>
        </p:nvSpPr>
        <p:spPr>
          <a:xfrm>
            <a:off x="6721373" y="3691849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Jiangsu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6" name="TextBox 167">
            <a:extLst>
              <a:ext uri="{FF2B5EF4-FFF2-40B4-BE49-F238E27FC236}">
                <a16:creationId xmlns:a16="http://schemas.microsoft.com/office/drawing/2014/main" id="{208465A3-BB92-4069-B4FE-ECC47B0C1109}"/>
              </a:ext>
            </a:extLst>
          </p:cNvPr>
          <p:cNvSpPr txBox="1"/>
          <p:nvPr/>
        </p:nvSpPr>
        <p:spPr>
          <a:xfrm>
            <a:off x="6486248" y="4048023"/>
            <a:ext cx="6147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Anhui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7" name="TextBox 169">
            <a:extLst>
              <a:ext uri="{FF2B5EF4-FFF2-40B4-BE49-F238E27FC236}">
                <a16:creationId xmlns:a16="http://schemas.microsoft.com/office/drawing/2014/main" id="{493897AC-3721-4D6E-93E8-AA635E1780F1}"/>
              </a:ext>
            </a:extLst>
          </p:cNvPr>
          <p:cNvSpPr txBox="1"/>
          <p:nvPr/>
        </p:nvSpPr>
        <p:spPr>
          <a:xfrm>
            <a:off x="5848757" y="4179972"/>
            <a:ext cx="614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Hubei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8" name="TextBox 166">
            <a:extLst>
              <a:ext uri="{FF2B5EF4-FFF2-40B4-BE49-F238E27FC236}">
                <a16:creationId xmlns:a16="http://schemas.microsoft.com/office/drawing/2014/main" id="{C5DD9057-CF54-439A-BC46-693FF9A0B978}"/>
              </a:ext>
            </a:extLst>
          </p:cNvPr>
          <p:cNvSpPr txBox="1"/>
          <p:nvPr/>
        </p:nvSpPr>
        <p:spPr>
          <a:xfrm>
            <a:off x="6307074" y="4499147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Jiangxi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9" name="TextBox 162">
            <a:extLst>
              <a:ext uri="{FF2B5EF4-FFF2-40B4-BE49-F238E27FC236}">
                <a16:creationId xmlns:a16="http://schemas.microsoft.com/office/drawing/2014/main" id="{F8FE6424-5965-4A39-BB09-4E9E717137A7}"/>
              </a:ext>
            </a:extLst>
          </p:cNvPr>
          <p:cNvSpPr txBox="1"/>
          <p:nvPr/>
        </p:nvSpPr>
        <p:spPr>
          <a:xfrm>
            <a:off x="6853056" y="4362166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Zhejiang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50" name="TextBox 183">
            <a:extLst>
              <a:ext uri="{FF2B5EF4-FFF2-40B4-BE49-F238E27FC236}">
                <a16:creationId xmlns:a16="http://schemas.microsoft.com/office/drawing/2014/main" id="{782EE435-1240-4681-8F97-0734CE9CE7AF}"/>
              </a:ext>
            </a:extLst>
          </p:cNvPr>
          <p:cNvSpPr txBox="1"/>
          <p:nvPr/>
        </p:nvSpPr>
        <p:spPr>
          <a:xfrm>
            <a:off x="7748725" y="3901829"/>
            <a:ext cx="845358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00FFFF"/>
                </a:highlight>
                <a:latin typeface="Arial Narrow" panose="020B0606020202030204" pitchFamily="34" charset="0"/>
              </a:rPr>
              <a:t>Shanghai</a:t>
            </a:r>
            <a:r>
              <a:rPr lang="zh-TW" altLang="en-US" sz="1300" b="1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51" name="Straight Arrow Connector 38">
            <a:extLst>
              <a:ext uri="{FF2B5EF4-FFF2-40B4-BE49-F238E27FC236}">
                <a16:creationId xmlns:a16="http://schemas.microsoft.com/office/drawing/2014/main" id="{A9B5C1BF-27A7-46B3-B3AF-983829EEAF15}"/>
              </a:ext>
            </a:extLst>
          </p:cNvPr>
          <p:cNvCxnSpPr>
            <a:cxnSpLocks/>
          </p:cNvCxnSpPr>
          <p:nvPr/>
        </p:nvCxnSpPr>
        <p:spPr>
          <a:xfrm flipH="1">
            <a:off x="7300890" y="4050404"/>
            <a:ext cx="447835" cy="1006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184">
            <a:extLst>
              <a:ext uri="{FF2B5EF4-FFF2-40B4-BE49-F238E27FC236}">
                <a16:creationId xmlns:a16="http://schemas.microsoft.com/office/drawing/2014/main" id="{3F410845-D842-4CA5-9413-14A31C9974FC}"/>
              </a:ext>
            </a:extLst>
          </p:cNvPr>
          <p:cNvSpPr txBox="1"/>
          <p:nvPr/>
        </p:nvSpPr>
        <p:spPr>
          <a:xfrm>
            <a:off x="5389903" y="1380685"/>
            <a:ext cx="766215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00FFFF"/>
                </a:highlight>
                <a:latin typeface="Arial Narrow" panose="020B0606020202030204" pitchFamily="34" charset="0"/>
              </a:rPr>
              <a:t>Beijing</a:t>
            </a:r>
            <a:r>
              <a:rPr lang="zh-TW" altLang="en-US" sz="1300" b="1" dirty="0">
                <a:highlight>
                  <a:srgbClr val="00FFFF"/>
                </a:highlight>
              </a:rPr>
              <a:t> </a:t>
            </a:r>
          </a:p>
        </p:txBody>
      </p:sp>
      <p:cxnSp>
        <p:nvCxnSpPr>
          <p:cNvPr id="54" name="Straight Arrow Connector 44">
            <a:extLst>
              <a:ext uri="{FF2B5EF4-FFF2-40B4-BE49-F238E27FC236}">
                <a16:creationId xmlns:a16="http://schemas.microsoft.com/office/drawing/2014/main" id="{F30580B8-4EF4-4188-A6BF-57E0B590485D}"/>
              </a:ext>
            </a:extLst>
          </p:cNvPr>
          <p:cNvCxnSpPr/>
          <p:nvPr/>
        </p:nvCxnSpPr>
        <p:spPr>
          <a:xfrm>
            <a:off x="5882886" y="1695729"/>
            <a:ext cx="603362" cy="12077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185">
            <a:extLst>
              <a:ext uri="{FF2B5EF4-FFF2-40B4-BE49-F238E27FC236}">
                <a16:creationId xmlns:a16="http://schemas.microsoft.com/office/drawing/2014/main" id="{213480C2-45A0-418D-A7BA-56D77BD9F6C5}"/>
              </a:ext>
            </a:extLst>
          </p:cNvPr>
          <p:cNvSpPr txBox="1"/>
          <p:nvPr/>
        </p:nvSpPr>
        <p:spPr>
          <a:xfrm>
            <a:off x="7435262" y="2953249"/>
            <a:ext cx="728967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00FFFF"/>
                </a:highlight>
                <a:latin typeface="Arial Narrow" panose="020B0606020202030204" pitchFamily="34" charset="0"/>
              </a:rPr>
              <a:t>Tianjin</a:t>
            </a:r>
            <a:r>
              <a:rPr lang="zh-TW" altLang="en-US" sz="1300" b="1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57" name="Straight Arrow Connector 46">
            <a:extLst>
              <a:ext uri="{FF2B5EF4-FFF2-40B4-BE49-F238E27FC236}">
                <a16:creationId xmlns:a16="http://schemas.microsoft.com/office/drawing/2014/main" id="{6DE7D536-56B1-4332-8014-C931C725E912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6582018" y="3029480"/>
            <a:ext cx="853244" cy="699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9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7BC9-AF1D-4570-8F0D-39BCEAA1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2" y="100208"/>
            <a:ext cx="9160763" cy="86113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Table 1  Provincial level administrative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E27284-EFD4-4023-970D-E7203825C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23907"/>
              </p:ext>
            </p:extLst>
          </p:nvPr>
        </p:nvGraphicFramePr>
        <p:xfrm>
          <a:off x="1545707" y="656712"/>
          <a:ext cx="6591300" cy="610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677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2286623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level administrative divisions (Provincial capital)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 /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(alternative name)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Beijing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Tianjin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Hebei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(Shijiazhuang)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(Ji)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Shanxi (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Tiayuan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Mongol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Mongolia Autonomous Region (Hohhot)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Neimenggu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Liaoning (Shenyang)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Liao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Jilin (Changchun)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Heilongjiang (Harbin)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Shanghai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(Hu)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HK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(Shen)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Jiangsu (Nanjing)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Zhejiang (Hangzhou)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Zhe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Anhui (Hefei)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Fujian (Fuzhou)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Jiangxi (Nanchang)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9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98C13BC-644A-46A4-A106-6A5871663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652580"/>
              </p:ext>
            </p:extLst>
          </p:nvPr>
        </p:nvGraphicFramePr>
        <p:xfrm>
          <a:off x="1630286" y="118100"/>
          <a:ext cx="65913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491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2490809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level administrative divisions (Provincial capital)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 / </a:t>
                      </a:r>
                    </a:p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(alternative name)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Shandong (Jinan)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(Lu)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Henan (Zhengzhou)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Hubei (Wuhan)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Hunan (Changsha)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(Xiang)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Guangdong (Guangzhou)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(Yue)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Guangxi Zhuangzu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Guangxi Zhuang Autonomous Region (Nanning)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Hainan (Haikou)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Qiong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Chongqing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Sichuan (Chengdu)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(Shu)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Guizhou (Guiyang)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(Qian)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Yunnan (Kunming)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Xizang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Tibet Autonomous Region (Lhasa)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Shaanxi (Xian)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(Qin)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Gansu (Lanzhou)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5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0590CD6-0767-4B3C-B5FA-BA304C35D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341157"/>
              </p:ext>
            </p:extLst>
          </p:nvPr>
        </p:nvGraphicFramePr>
        <p:xfrm>
          <a:off x="1678871" y="958418"/>
          <a:ext cx="65913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15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2579585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level administrative divisions (Provincial capital)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 / </a:t>
                      </a:r>
                    </a:p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(alternative name)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Qinghai (Xining)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Ningxia Huizu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Ningxia Hui Autonomous Region (Yinchuan)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Xinjiang Uygur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Xinjiang Uygur Autonomous Region (Urumqi)</a:t>
                      </a:r>
                      <a:endParaRPr lang="zh-TW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 Special Administrative Region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</a:t>
                      </a:r>
                      <a:endParaRPr lang="zh-TW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Macau Special Administrative Region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49" y="624110"/>
            <a:ext cx="6963052" cy="672030"/>
          </a:xfrm>
        </p:spPr>
        <p:txBody>
          <a:bodyPr>
            <a:noAutofit/>
          </a:bodyPr>
          <a:lstStyle/>
          <a:p>
            <a:r>
              <a:rPr lang="en-US" altLang="zh-TW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The Geographic Location of China</a:t>
            </a:r>
            <a:endParaRPr lang="en-HK" sz="3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1491448"/>
            <a:ext cx="7785715" cy="5157927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is located within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East Asia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and is at the west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Pacific Ocean. Most of </a:t>
            </a:r>
            <a:r>
              <a:rPr lang="en-US" altLang="zh-TW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country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 in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middle latitudes.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northernmost tip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53°31’ north near the town of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Mohe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in Heilongjiang province.</a:t>
            </a:r>
          </a:p>
          <a:p>
            <a:r>
              <a:rPr lang="en-US" altLang="zh-TW" sz="26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southernmost area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Zengmu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Ansha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Nansha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Islands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at 4° north.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westernmost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Pamir Plateau of Xinjiang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at 73°40’ east.</a:t>
            </a:r>
            <a:endParaRPr lang="en-H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ECDF-63A7-4FCF-B93F-F5CE7A8D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52" y="1331651"/>
            <a:ext cx="6591985" cy="5334173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easternmost place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confluence of Heilongjiang River and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Wusuli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east of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Fuyuan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County, Heilongjiang province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at 135°05’ east.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74491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989141-3E03-4BDC-90BE-7A849801285C}"/>
              </a:ext>
            </a:extLst>
          </p:cNvPr>
          <p:cNvSpPr txBox="1">
            <a:spLocks/>
          </p:cNvSpPr>
          <p:nvPr/>
        </p:nvSpPr>
        <p:spPr>
          <a:xfrm>
            <a:off x="1393709" y="6026727"/>
            <a:ext cx="7126836" cy="6326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1  The location map of our country</a:t>
            </a:r>
            <a:endParaRPr lang="en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9716" r="13364" b="8529"/>
          <a:stretch/>
        </p:blipFill>
        <p:spPr>
          <a:xfrm>
            <a:off x="0" y="0"/>
            <a:ext cx="9152686" cy="587709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8D5F2CF-038F-474B-A16C-D5FB48B8793F}"/>
              </a:ext>
            </a:extLst>
          </p:cNvPr>
          <p:cNvSpPr txBox="1"/>
          <p:nvPr/>
        </p:nvSpPr>
        <p:spPr>
          <a:xfrm>
            <a:off x="2945477" y="16597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China</a:t>
            </a:r>
            <a:endParaRPr lang="en-HK" b="1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B9DC60B-5648-4ADA-89CD-D0C9080F5B1C}"/>
              </a:ext>
            </a:extLst>
          </p:cNvPr>
          <p:cNvSpPr txBox="1"/>
          <p:nvPr/>
        </p:nvSpPr>
        <p:spPr>
          <a:xfrm>
            <a:off x="182879" y="232633"/>
            <a:ext cx="168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Arctic</a:t>
            </a:r>
            <a:r>
              <a:rPr lang="zh-TW" altLang="en-US" b="1" dirty="0"/>
              <a:t> </a:t>
            </a:r>
            <a:r>
              <a:rPr lang="en-US" altLang="zh-TW" b="1" dirty="0"/>
              <a:t>Circle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AEF6-3015-4815-8A35-542F9AB2F552}"/>
              </a:ext>
            </a:extLst>
          </p:cNvPr>
          <p:cNvSpPr txBox="1"/>
          <p:nvPr/>
        </p:nvSpPr>
        <p:spPr>
          <a:xfrm>
            <a:off x="-20254" y="1659775"/>
            <a:ext cx="209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Tropic of Cancer</a:t>
            </a:r>
            <a:endParaRPr lang="en-HK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F74E8A8-A041-4195-A713-F71DB104663B}"/>
              </a:ext>
            </a:extLst>
          </p:cNvPr>
          <p:cNvSpPr txBox="1"/>
          <p:nvPr/>
        </p:nvSpPr>
        <p:spPr>
          <a:xfrm>
            <a:off x="0" y="2627407"/>
            <a:ext cx="111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Equator</a:t>
            </a:r>
            <a:endParaRPr lang="en-HK" b="1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C6C4F61-B1AD-4F91-8160-D391D68A1027}"/>
              </a:ext>
            </a:extLst>
          </p:cNvPr>
          <p:cNvSpPr txBox="1"/>
          <p:nvPr/>
        </p:nvSpPr>
        <p:spPr>
          <a:xfrm>
            <a:off x="-39480" y="3595039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Tropic</a:t>
            </a:r>
            <a:r>
              <a:rPr lang="zh-TW" altLang="en-US" b="1" dirty="0"/>
              <a:t> </a:t>
            </a:r>
            <a:r>
              <a:rPr lang="en-US" altLang="zh-TW" b="1" dirty="0"/>
              <a:t>of</a:t>
            </a:r>
            <a:r>
              <a:rPr lang="zh-TW" altLang="en-US" b="1" dirty="0"/>
              <a:t> </a:t>
            </a:r>
            <a:r>
              <a:rPr lang="en-US" altLang="zh-TW" b="1" dirty="0"/>
              <a:t>Capricorn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ACC34-DC66-42C6-97AA-E84C36921F3E}"/>
              </a:ext>
            </a:extLst>
          </p:cNvPr>
          <p:cNvSpPr txBox="1"/>
          <p:nvPr/>
        </p:nvSpPr>
        <p:spPr>
          <a:xfrm>
            <a:off x="357448" y="5254814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Antarctic</a:t>
            </a:r>
            <a:r>
              <a:rPr lang="zh-TW" altLang="en-US" b="1" dirty="0"/>
              <a:t> </a:t>
            </a:r>
            <a:r>
              <a:rPr lang="en-US" altLang="zh-TW" b="1" dirty="0"/>
              <a:t>Circle</a:t>
            </a:r>
            <a:endParaRPr lang="en-HK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4A26EF7-DF64-4B0D-AD62-40CAADD54974}"/>
              </a:ext>
            </a:extLst>
          </p:cNvPr>
          <p:cNvSpPr txBox="1"/>
          <p:nvPr/>
        </p:nvSpPr>
        <p:spPr>
          <a:xfrm>
            <a:off x="5303938" y="2520150"/>
            <a:ext cx="111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Pacific</a:t>
            </a:r>
            <a:r>
              <a:rPr lang="zh-TW" altLang="en-US" b="1" dirty="0"/>
              <a:t> </a:t>
            </a:r>
            <a:r>
              <a:rPr lang="en-US" altLang="zh-TW" b="1" dirty="0"/>
              <a:t>Ocean</a:t>
            </a:r>
            <a:endParaRPr lang="en-HK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E22F6-CB33-4367-86E5-C695D43A0BF9}"/>
              </a:ext>
            </a:extLst>
          </p:cNvPr>
          <p:cNvSpPr txBox="1"/>
          <p:nvPr/>
        </p:nvSpPr>
        <p:spPr>
          <a:xfrm>
            <a:off x="7229658" y="318502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66.5</a:t>
            </a:r>
            <a:r>
              <a:rPr lang="en-US" b="1" baseline="30000" dirty="0">
                <a:latin typeface="Verdana Pro" panose="020B0604030504040204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endParaRPr lang="en-HK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E0376-3161-489D-99EA-927C8805FAAF}"/>
              </a:ext>
            </a:extLst>
          </p:cNvPr>
          <p:cNvSpPr txBox="1"/>
          <p:nvPr/>
        </p:nvSpPr>
        <p:spPr>
          <a:xfrm>
            <a:off x="8077548" y="1776354"/>
            <a:ext cx="11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23.5</a:t>
            </a:r>
            <a:r>
              <a:rPr lang="en-US" b="1" baseline="30000" dirty="0" smtClean="0">
                <a:latin typeface="Verdana Pro" panose="020B0604030504040204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endParaRPr lang="en-HK" b="1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EE0127C-9067-4AA2-AC28-90BA7A73A254}"/>
              </a:ext>
            </a:extLst>
          </p:cNvPr>
          <p:cNvSpPr txBox="1"/>
          <p:nvPr/>
        </p:nvSpPr>
        <p:spPr>
          <a:xfrm>
            <a:off x="8593392" y="2753883"/>
            <a:ext cx="55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 Pro" panose="020B0604030504040204" pitchFamily="34" charset="0"/>
                <a:cs typeface="Vrinda" panose="020B0502040204020203" pitchFamily="34" charset="0"/>
              </a:rPr>
              <a:t>0</a:t>
            </a:r>
            <a:r>
              <a:rPr lang="en-US" b="1" baseline="30000" dirty="0" smtClean="0">
                <a:latin typeface="Verdana Pro" panose="020B0604030504040204" pitchFamily="34" charset="0"/>
                <a:cs typeface="Vrinda" panose="020B0502040204020203" pitchFamily="34" charset="0"/>
              </a:rPr>
              <a:t>o</a:t>
            </a:r>
            <a:r>
              <a:rPr lang="en-US" b="1" dirty="0" smtClean="0">
                <a:latin typeface="Verdana Pro" panose="020B0604030504040204" pitchFamily="34" charset="0"/>
                <a:cs typeface="Vrinda" panose="020B0502040204020203" pitchFamily="34" charset="0"/>
              </a:rPr>
              <a:t> </a:t>
            </a:r>
            <a:endParaRPr lang="en-HK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E0E65-25F5-4901-9E02-C9E93F7FDC6F}"/>
              </a:ext>
            </a:extLst>
          </p:cNvPr>
          <p:cNvSpPr txBox="1"/>
          <p:nvPr/>
        </p:nvSpPr>
        <p:spPr>
          <a:xfrm>
            <a:off x="8160684" y="3771462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23.5</a:t>
            </a:r>
            <a:r>
              <a:rPr lang="en-US" b="1" baseline="30000" dirty="0">
                <a:latin typeface="Verdana Pro" panose="020B0604030504040204" pitchFamily="34" charset="0"/>
                <a:cs typeface="Vrinda" panose="020B0502040204020203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</a:t>
            </a:r>
            <a:endParaRPr lang="en-HK" b="1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8AED8675-FB05-4344-9E39-81C7113D1E1D}"/>
              </a:ext>
            </a:extLst>
          </p:cNvPr>
          <p:cNvSpPr txBox="1"/>
          <p:nvPr/>
        </p:nvSpPr>
        <p:spPr>
          <a:xfrm>
            <a:off x="6962930" y="5166572"/>
            <a:ext cx="11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66.5</a:t>
            </a:r>
            <a:r>
              <a:rPr lang="en-US" b="1" baseline="30000" dirty="0">
                <a:latin typeface="Verdana Pro" panose="020B0604030504040204" pitchFamily="34" charset="0"/>
                <a:cs typeface="Vrinda" panose="020B0502040204020203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45454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A04-2F31-4495-A0CD-40B5F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4" y="641865"/>
            <a:ext cx="7069584" cy="680907"/>
          </a:xfrm>
        </p:spPr>
        <p:txBody>
          <a:bodyPr>
            <a:normAutofit/>
          </a:bodyPr>
          <a:lstStyle/>
          <a:p>
            <a:r>
              <a:rPr lang="en-US" altLang="zh-TW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Territory &amp; National </a:t>
            </a:r>
            <a:r>
              <a:rPr lang="en-US" altLang="zh-TW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Borders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835-A874-4199-9F1F-C9EB39F5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679" y="1562469"/>
            <a:ext cx="6374166" cy="4785064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vast </a:t>
            </a:r>
            <a:r>
              <a:rPr lang="en-US" altLang="zh-TW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mass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Its total land area is 9.6 million 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equivalent to a quarter of Asia’s land area or almost equal to the entire land area of Europe.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coastline of the eastern and southern regions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extends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over 18,000 km. The total sea area is over 4.7 million 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7,60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0 islands of different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sizes.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05532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C45DCB-16A6-453E-A004-B19D0679B963}"/>
              </a:ext>
            </a:extLst>
          </p:cNvPr>
          <p:cNvSpPr txBox="1">
            <a:spLocks/>
          </p:cNvSpPr>
          <p:nvPr/>
        </p:nvSpPr>
        <p:spPr>
          <a:xfrm>
            <a:off x="1418446" y="62107"/>
            <a:ext cx="6378892" cy="65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  The territory of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country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FAFFBDBC-4D3E-49BC-97CF-0163CF610F07}"/>
              </a:ext>
            </a:extLst>
          </p:cNvPr>
          <p:cNvSpPr txBox="1"/>
          <p:nvPr/>
        </p:nvSpPr>
        <p:spPr>
          <a:xfrm>
            <a:off x="4639469" y="2872529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Rockwell Nova" panose="02060503020205020403" pitchFamily="18" charset="0"/>
                <a:cs typeface="Arial" panose="020B0604020202020204" pitchFamily="34" charset="0"/>
              </a:rPr>
              <a:t>China</a:t>
            </a:r>
            <a:endParaRPr lang="en-HK" sz="2800" b="1" u="sng" dirty="0">
              <a:latin typeface="Rockwell Nova" panose="020605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4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2990-7C0E-43AD-A65F-747DBC6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60" y="508701"/>
            <a:ext cx="6589199" cy="743051"/>
          </a:xfrm>
        </p:spPr>
        <p:txBody>
          <a:bodyPr>
            <a:normAutofit/>
          </a:bodyPr>
          <a:lstStyle/>
          <a:p>
            <a:r>
              <a:rPr lang="en-US" altLang="zh-TW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The Seas &amp; </a:t>
            </a:r>
            <a:r>
              <a:rPr lang="en-US" altLang="zh-TW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endParaRPr lang="en-HK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8903-F1E0-40E7-B388-7C67D201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2" y="1464817"/>
            <a:ext cx="6945296" cy="506027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country’s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territorial waters is composed of 1)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Bohai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Yellow Sea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, 2)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East China Sea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, and 3)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South China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(Figure 3)</a:t>
            </a:r>
            <a:endParaRPr lang="en-US" altLang="zh-TW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Bohai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is shallow and surrounded by land on three sides, covering a total area of about 77,000km</a:t>
            </a:r>
            <a:r>
              <a:rPr lang="en-US" altLang="zh-TW" sz="28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. Its water depth averages 18m, with a maximum depth of 70m. It is connected to the Yellow Sea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The Yellow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has an area of 380,000km</a:t>
            </a:r>
            <a:r>
              <a:rPr lang="en-US" altLang="zh-TW" sz="2800" dirty="0">
                <a:latin typeface="Verdana Pro" panose="020B0604030504040204" pitchFamily="34" charset="0"/>
                <a:cs typeface="Arial" panose="020B0604020202020204" pitchFamily="34" charset="0"/>
              </a:rPr>
              <a:t>². Its water depth averages 44m, with a maximum depth of 140m. The Yellow Sea is also shallow. 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43313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1605" r="2850" b="10741"/>
          <a:stretch/>
        </p:blipFill>
        <p:spPr>
          <a:xfrm>
            <a:off x="2302933" y="795866"/>
            <a:ext cx="5071534" cy="5929359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52D56D5E-859E-4655-B78B-58990005B485}"/>
              </a:ext>
            </a:extLst>
          </p:cNvPr>
          <p:cNvSpPr txBox="1"/>
          <p:nvPr/>
        </p:nvSpPr>
        <p:spPr>
          <a:xfrm>
            <a:off x="1230284" y="107095"/>
            <a:ext cx="76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Figure 3  The territorial seas and major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endParaRPr lang="en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7DC2706-5EE5-48B1-A616-A02BEAFB1220}"/>
              </a:ext>
            </a:extLst>
          </p:cNvPr>
          <p:cNvSpPr txBox="1"/>
          <p:nvPr/>
        </p:nvSpPr>
        <p:spPr>
          <a:xfrm>
            <a:off x="4216290" y="2666779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China</a:t>
            </a:r>
            <a:endParaRPr lang="en-HK" sz="2800" b="1" u="sng" dirty="0"/>
          </a:p>
        </p:txBody>
      </p:sp>
      <p:sp>
        <p:nvSpPr>
          <p:cNvPr id="23" name="Speech Bubble: Rectangle with Corners Rounded 5">
            <a:extLst>
              <a:ext uri="{FF2B5EF4-FFF2-40B4-BE49-F238E27FC236}">
                <a16:creationId xmlns:a16="http://schemas.microsoft.com/office/drawing/2014/main" id="{CF01AD0F-74C6-464D-AE00-A624737E744D}"/>
              </a:ext>
            </a:extLst>
          </p:cNvPr>
          <p:cNvSpPr/>
          <p:nvPr/>
        </p:nvSpPr>
        <p:spPr>
          <a:xfrm>
            <a:off x="4216290" y="4746158"/>
            <a:ext cx="994299" cy="523220"/>
          </a:xfrm>
          <a:prstGeom prst="wedgeRoundRectCallout">
            <a:avLst>
              <a:gd name="adj1" fmla="val 72917"/>
              <a:gd name="adj2" fmla="val -70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Hainan Island</a:t>
            </a:r>
            <a:endParaRPr lang="zh-TW" altLang="en-US" sz="1600" dirty="0"/>
          </a:p>
        </p:txBody>
      </p:sp>
      <p:sp>
        <p:nvSpPr>
          <p:cNvPr id="24" name="Speech Bubble: Rectangle with Corners Rounded 12">
            <a:extLst>
              <a:ext uri="{FF2B5EF4-FFF2-40B4-BE49-F238E27FC236}">
                <a16:creationId xmlns:a16="http://schemas.microsoft.com/office/drawing/2014/main" id="{44476FCA-D46A-446A-939A-FA61917596E9}"/>
              </a:ext>
            </a:extLst>
          </p:cNvPr>
          <p:cNvSpPr/>
          <p:nvPr/>
        </p:nvSpPr>
        <p:spPr>
          <a:xfrm>
            <a:off x="6523095" y="4498323"/>
            <a:ext cx="1019453" cy="495669"/>
          </a:xfrm>
          <a:prstGeom prst="wedgeRoundRectCallout">
            <a:avLst>
              <a:gd name="adj1" fmla="val -49404"/>
              <a:gd name="adj2" fmla="val -134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Taiwan</a:t>
            </a:r>
            <a:r>
              <a:rPr lang="zh-TW" altLang="en-US" sz="1600" dirty="0"/>
              <a:t> 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18637C04-3B7F-4AD4-ACEB-29AC2EC819D0}"/>
              </a:ext>
            </a:extLst>
          </p:cNvPr>
          <p:cNvSpPr txBox="1"/>
          <p:nvPr/>
        </p:nvSpPr>
        <p:spPr>
          <a:xfrm>
            <a:off x="5635936" y="4330658"/>
            <a:ext cx="80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South China Sea</a:t>
            </a:r>
            <a:endParaRPr lang="en-HK" sz="1200" b="1" dirty="0"/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62EDC167-966E-4FC0-ACBE-A2EE7C619ADF}"/>
              </a:ext>
            </a:extLst>
          </p:cNvPr>
          <p:cNvSpPr txBox="1"/>
          <p:nvPr/>
        </p:nvSpPr>
        <p:spPr>
          <a:xfrm>
            <a:off x="6112755" y="2326523"/>
            <a:ext cx="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Bohai</a:t>
            </a:r>
          </a:p>
          <a:p>
            <a:r>
              <a:rPr lang="en-US" sz="1200" b="1" dirty="0"/>
              <a:t>Sea</a:t>
            </a:r>
            <a:endParaRPr lang="en-HK" sz="1200" b="1" dirty="0"/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6ACDA7F3-527B-49B5-8B91-2CFB482C0CDB}"/>
              </a:ext>
            </a:extLst>
          </p:cNvPr>
          <p:cNvSpPr txBox="1"/>
          <p:nvPr/>
        </p:nvSpPr>
        <p:spPr>
          <a:xfrm>
            <a:off x="6305249" y="2767088"/>
            <a:ext cx="87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Yellow Sea</a:t>
            </a:r>
            <a:endParaRPr lang="en-HK" sz="1200" b="1" dirty="0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DA81703D-DA03-475B-931E-EBB8FBFED9A9}"/>
              </a:ext>
            </a:extLst>
          </p:cNvPr>
          <p:cNvSpPr txBox="1"/>
          <p:nvPr/>
        </p:nvSpPr>
        <p:spPr>
          <a:xfrm>
            <a:off x="6523095" y="3346152"/>
            <a:ext cx="9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East</a:t>
            </a:r>
            <a:r>
              <a:rPr lang="zh-TW" altLang="en-US" sz="1200" b="1" dirty="0"/>
              <a:t> </a:t>
            </a:r>
            <a:r>
              <a:rPr lang="en-US" altLang="zh-TW" sz="1200" b="1" dirty="0"/>
              <a:t>China</a:t>
            </a:r>
            <a:r>
              <a:rPr lang="zh-TW" altLang="en-US" sz="1200" b="1" dirty="0"/>
              <a:t> </a:t>
            </a:r>
            <a:r>
              <a:rPr lang="en-US" altLang="zh-TW" sz="1200" b="1" dirty="0" smtClean="0"/>
              <a:t>Sea</a:t>
            </a:r>
            <a:endParaRPr lang="en-HK" sz="1200" b="1" dirty="0"/>
          </a:p>
        </p:txBody>
      </p:sp>
    </p:spTree>
    <p:extLst>
      <p:ext uri="{BB962C8B-B14F-4D97-AF65-F5344CB8AC3E}">
        <p14:creationId xmlns:p14="http://schemas.microsoft.com/office/powerpoint/2010/main" val="364074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0FB1-9D23-4D8C-8051-A8D86405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491" y="603681"/>
            <a:ext cx="6900909" cy="57793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The total area of the </a:t>
            </a:r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East China Sea 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is 770,000km². Its average depth is 349m. Hangzhou Bay is the largest bay in the East China Sea. Major islands</a:t>
            </a:r>
            <a:r>
              <a:rPr lang="en-US" altLang="zh-TW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East China Sea inclu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de Taiwan, Zhoushan Islands, Penghu Islands and Diaoyu Islands.</a:t>
            </a:r>
            <a:endParaRPr lang="en-HK" altLang="zh-TW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South China Sea 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covers a large area of 3.5 million km². The average depth is 1,212m. The major islands in the South China Sea include Hainan Island,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Dongsha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Islands, Xisha Islands,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Zhongsha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Islands, and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Nansha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Islands.</a:t>
            </a:r>
            <a:endParaRPr lang="en-HK" altLang="zh-TW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Zengmu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Ansha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Nansha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 is the southernmost territory of </a:t>
            </a:r>
            <a:r>
              <a:rPr lang="en-US" altLang="zh-TW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country.</a:t>
            </a:r>
            <a:endParaRPr lang="en-HK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HK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121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1036</Words>
  <Application>Microsoft Office PowerPoint</Application>
  <PresentationFormat>如螢幕大小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Aldhabi</vt:lpstr>
      <vt:lpstr>Rockwell Nova</vt:lpstr>
      <vt:lpstr>Verdana Pro</vt:lpstr>
      <vt:lpstr>Vrinda</vt:lpstr>
      <vt:lpstr>微軟正黑體</vt:lpstr>
      <vt:lpstr>Arial</vt:lpstr>
      <vt:lpstr>Arial Narrow</vt:lpstr>
      <vt:lpstr>Century Gothic</vt:lpstr>
      <vt:lpstr>Wingdings 3</vt:lpstr>
      <vt:lpstr>Wisp</vt:lpstr>
      <vt:lpstr>PowerPoint Series on Geography of China (1) – The territory &amp; provincial level administrative units of our country</vt:lpstr>
      <vt:lpstr>The Geographic Location of China</vt:lpstr>
      <vt:lpstr>PowerPoint 簡報</vt:lpstr>
      <vt:lpstr>PowerPoint 簡報</vt:lpstr>
      <vt:lpstr>The Territory &amp; National Borders</vt:lpstr>
      <vt:lpstr>PowerPoint 簡報</vt:lpstr>
      <vt:lpstr>The Seas &amp; Islands</vt:lpstr>
      <vt:lpstr>PowerPoint 簡報</vt:lpstr>
      <vt:lpstr>PowerPoint 簡報</vt:lpstr>
      <vt:lpstr>PowerPoint 簡報</vt:lpstr>
      <vt:lpstr>Provincial Level Administrative Units </vt:lpstr>
      <vt:lpstr>PowerPoint 簡報</vt:lpstr>
      <vt:lpstr>Table 1  Provincial level administrative units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(1) – 中國的國土與省級行政區</dc:title>
  <dc:creator>Jenny Yau</dc:creator>
  <cp:lastModifiedBy>WU, Shuk-ting Connie</cp:lastModifiedBy>
  <cp:revision>178</cp:revision>
  <cp:lastPrinted>2021-11-11T07:26:14Z</cp:lastPrinted>
  <dcterms:created xsi:type="dcterms:W3CDTF">2020-04-21T03:06:50Z</dcterms:created>
  <dcterms:modified xsi:type="dcterms:W3CDTF">2022-11-02T03:09:48Z</dcterms:modified>
</cp:coreProperties>
</file>